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14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77B460-E147-4641-A11B-969B2BCED65F}" type="datetimeFigureOut">
              <a:rPr lang="es-PE" smtClean="0"/>
              <a:pPr/>
              <a:t>17/06/2011</a:t>
            </a:fld>
            <a:endParaRPr lang="es-P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E2193C6-9182-4C41-BE8D-C5CB0E475A45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olo50.files.wordpress.com/2011/03/karl-mar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643050"/>
            <a:ext cx="6042305" cy="45005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5072098" cy="1285884"/>
          </a:xfrm>
          <a:ln>
            <a:noFill/>
          </a:ln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l"/>
            <a:r>
              <a:rPr lang="es-PE" sz="7200" cap="none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owcard Gothic" pitchFamily="82" charset="0"/>
              </a:rPr>
              <a:t>karl</a:t>
            </a:r>
            <a:r>
              <a:rPr lang="es-PE" sz="7200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owcard Gothic" pitchFamily="82" charset="0"/>
              </a:rPr>
              <a:t> </a:t>
            </a:r>
            <a:r>
              <a:rPr lang="es-PE" sz="7200" cap="none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owcard Gothic" pitchFamily="82" charset="0"/>
              </a:rPr>
              <a:t>marx</a:t>
            </a:r>
            <a:endParaRPr lang="es-PE" sz="7200" cap="none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>
          <a:xfrm>
            <a:off x="285720" y="642918"/>
            <a:ext cx="4714908" cy="1214446"/>
          </a:xfrm>
          <a:noFill/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s-PE" sz="2800" b="0" dirty="0" smtClean="0">
                <a:ln w="10541" cmpd="sng">
                  <a:noFill/>
                  <a:prstDash val="solid"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erlin Sans FB" pitchFamily="34" charset="0"/>
              </a:rPr>
              <a:t>Manuscritos económico-filosóficos</a:t>
            </a:r>
          </a:p>
          <a:p>
            <a:pPr algn="ctr"/>
            <a:endParaRPr lang="es-PE" sz="3200" b="0" dirty="0">
              <a:ln w="10541" cmpd="sng">
                <a:noFill/>
                <a:prstDash val="solid"/>
              </a:ln>
              <a:solidFill>
                <a:srgbClr val="00B0F0"/>
              </a:solidFill>
              <a:latin typeface="Berlin Sans FB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half" idx="3"/>
          </p:nvPr>
        </p:nvSpPr>
        <p:spPr>
          <a:xfrm>
            <a:off x="4714876" y="5500702"/>
            <a:ext cx="4041775" cy="785818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PE" sz="3200" b="0" dirty="0" smtClean="0">
                <a:ln w="10541" cmpd="sng">
                  <a:noFill/>
                  <a:prstDash val="solid"/>
                </a:ln>
                <a:solidFill>
                  <a:srgbClr val="00B0F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" pitchFamily="34" charset="0"/>
              </a:rPr>
              <a:t>La ideología alemana</a:t>
            </a:r>
          </a:p>
          <a:p>
            <a:endParaRPr lang="es-PE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6626" name="Picture 2" descr="http://www.colihue.com.ar/common/getBookImg?attachmentId=15641&amp;width=144&amp;height=2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143116"/>
            <a:ext cx="2571768" cy="397455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6628" name="Picture 4" descr="http://www.elaleph.com/images/libros/2LV3569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571480"/>
            <a:ext cx="3055292" cy="43113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428596" y="714356"/>
            <a:ext cx="4040188" cy="639762"/>
          </a:xfrm>
        </p:spPr>
        <p:txBody>
          <a:bodyPr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PE" sz="3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" pitchFamily="34" charset="0"/>
              </a:rPr>
              <a:t>La lucha de clases en Francia de 1848 a 1850</a:t>
            </a:r>
          </a:p>
          <a:p>
            <a:endParaRPr lang="es-P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>
          <a:xfrm>
            <a:off x="4644008" y="1637110"/>
            <a:ext cx="4041775" cy="639762"/>
          </a:xfrm>
        </p:spPr>
        <p:txBody>
          <a:bodyPr vert="horz" anchor="t">
            <a:normAutofit fontScale="92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PE" sz="2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" pitchFamily="34" charset="0"/>
              </a:rPr>
              <a:t>El 18 Brumario de Luis Bonaparte</a:t>
            </a:r>
          </a:p>
          <a:p>
            <a:endParaRPr lang="es-PE" sz="21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rlin Sans FB" pitchFamily="34" charset="0"/>
            </a:endParaRPr>
          </a:p>
        </p:txBody>
      </p:sp>
      <p:pic>
        <p:nvPicPr>
          <p:cNvPr id="25602" name="Picture 2" descr="http://t0.gstatic.com/images?q=tbn:ANd9GcT4XAgercnczfcvK3B98DJyvXW7AN7niUML8OyCb44OAC_F9UxW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36912"/>
            <a:ext cx="2551139" cy="331236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5604" name="Picture 4" descr="http://www.formacionsocialista.org.ve/formacion/images/stories/marx_el_18_brumario_de_luis_bonapar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636912"/>
            <a:ext cx="2404284" cy="33843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252736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buNone/>
            </a:pPr>
            <a:r>
              <a:rPr lang="es-PE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Black" pitchFamily="34" charset="0"/>
                <a:cs typeface="Aharoni" pitchFamily="2" charset="-79"/>
              </a:rPr>
              <a:t>Contribución a la crítica de la economía política y El capital.</a:t>
            </a:r>
          </a:p>
          <a:p>
            <a:endParaRPr lang="es-PE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24578" name="Picture 2" descr="http://crisalidabp.files.wordpress.com/2009/03/contribucioneconomiapoliticamarx.jpg?w=144&amp;h=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500306"/>
            <a:ext cx="2448272" cy="384242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42910" y="714356"/>
            <a:ext cx="7715304" cy="5286412"/>
          </a:xfrm>
        </p:spPr>
        <p:txBody>
          <a:bodyPr>
            <a:normAutofit fontScale="92500" lnSpcReduction="20000"/>
          </a:bodyPr>
          <a:lstStyle/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32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Pensador socialista y activista revolucionario de origen alemán (Tréveris, Prusia occidental, 1818 - Londres, 1883).</a:t>
            </a:r>
          </a:p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endParaRPr lang="es-PE" sz="3200" dirty="0" smtClean="0">
              <a:ln w="10160">
                <a:noFill/>
                <a:prstDash val="solid"/>
              </a:ln>
              <a:solidFill>
                <a:schemeClr val="accent4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32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Karl Marx procedía de una familia judía de clase media (su padre era un abogado convertido recientemente al luteranismo).</a:t>
            </a:r>
          </a:p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endParaRPr lang="es-PE" sz="3200" dirty="0" smtClean="0">
              <a:ln w="10160">
                <a:noFill/>
                <a:prstDash val="solid"/>
              </a:ln>
              <a:solidFill>
                <a:schemeClr val="accent4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32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Estudió en las universidades de Bonn, Berlín y Jena, doctorándose en Filosofía por esta última en 1841.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3968" y="476672"/>
            <a:ext cx="4320480" cy="6192688"/>
          </a:xfrm>
        </p:spPr>
        <p:txBody>
          <a:bodyPr vert="horz">
            <a:normAutofit/>
          </a:bodyPr>
          <a:lstStyle/>
          <a:p>
            <a:pPr algn="just">
              <a:lnSpc>
                <a:spcPct val="80000"/>
              </a:lnSpc>
              <a:buClr>
                <a:schemeClr val="accent2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2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El padre no se equivocó: en Berlín, Karl pasó cinco años de formación intensa, tanto en Derecho como en Filosofía. </a:t>
            </a:r>
          </a:p>
          <a:p>
            <a:pPr algn="just">
              <a:lnSpc>
                <a:spcPct val="80000"/>
              </a:lnSpc>
              <a:buClr>
                <a:schemeClr val="accent2"/>
              </a:buClr>
              <a:buNone/>
            </a:pPr>
            <a:endParaRPr lang="es-PE" sz="2800" dirty="0" smtClean="0">
              <a:ln w="10160">
                <a:noFill/>
                <a:prstDash val="solid"/>
              </a:ln>
              <a:solidFill>
                <a:schemeClr val="accent2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lnSpc>
                <a:spcPct val="80000"/>
              </a:lnSpc>
              <a:buClr>
                <a:schemeClr val="accent2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2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Asistió a los cursos de von Savigny, el famoso representante de la Escuela Histórica del Derecho y se integró al grupo de los "jóvenes hegelianos" de izquierda. </a:t>
            </a:r>
            <a:endParaRPr lang="es-PE" sz="2800" dirty="0">
              <a:ln w="10160">
                <a:noFill/>
                <a:prstDash val="solid"/>
              </a:ln>
              <a:solidFill>
                <a:schemeClr val="accent2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0242" name="Picture 2" descr="http://www.blog4history.com/wp-content/uploads/2009/05/karl_mar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702" y="976088"/>
            <a:ext cx="3524250" cy="4829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785794"/>
            <a:ext cx="4714908" cy="521497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s-PE" dirty="0" smtClean="0">
                <a:ln w="10160">
                  <a:noFill/>
                  <a:prstDash val="solid"/>
                </a:ln>
                <a:solidFill>
                  <a:schemeClr val="accent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Su </a:t>
            </a:r>
            <a:r>
              <a:rPr lang="es-PE" dirty="0">
                <a:ln w="10160">
                  <a:noFill/>
                  <a:prstDash val="solid"/>
                </a:ln>
                <a:solidFill>
                  <a:schemeClr val="accent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filosofía, que recibió luego el nombre de "materialismo dialéctico" o "materialismo histórico", fue la fuente inspiradora de grandes luchas sociales en todo el mundo y el sustento filosófico-político-económico de experiencias revolucionarias como las de Rusia, China y Cuba.</a:t>
            </a:r>
            <a:endParaRPr lang="es-PE" dirty="0" smtClean="0">
              <a:ln w="10160">
                <a:noFill/>
                <a:prstDash val="solid"/>
              </a:ln>
              <a:solidFill>
                <a:schemeClr val="accent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endParaRPr lang="es-PE" dirty="0"/>
          </a:p>
        </p:txBody>
      </p:sp>
      <p:pic>
        <p:nvPicPr>
          <p:cNvPr id="4" name="3 Imagen" descr="CARLOS-MAR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836712"/>
            <a:ext cx="2600325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060848"/>
            <a:ext cx="7643866" cy="4389120"/>
          </a:xfrm>
        </p:spPr>
        <p:txBody>
          <a:bodyPr vert="horz">
            <a:normAutofit/>
          </a:bodyPr>
          <a:lstStyle/>
          <a:p>
            <a:pPr marL="550926" indent="-514350" algn="just">
              <a:lnSpc>
                <a:spcPct val="90000"/>
              </a:lnSpc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En 1841 obtuvo en Jena el título de Doctor con su tesis Diferencia entre la Filosofía de la Naturaleza de Demócrito y Epicuro. </a:t>
            </a:r>
          </a:p>
          <a:p>
            <a:pPr marL="550926" indent="-514350" algn="just">
              <a:lnSpc>
                <a:spcPct val="90000"/>
              </a:lnSpc>
              <a:buClr>
                <a:schemeClr val="accent4"/>
              </a:buClr>
              <a:buNone/>
            </a:pPr>
            <a:endParaRPr lang="es-PE" sz="2800" dirty="0" smtClean="0">
              <a:ln w="10160">
                <a:noFill/>
                <a:prstDash val="solid"/>
              </a:ln>
              <a:solidFill>
                <a:schemeClr val="accent4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marL="550926" indent="-514350" algn="just">
              <a:lnSpc>
                <a:spcPct val="90000"/>
              </a:lnSpc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Pero vio cómo se le cerraban las puertas para dedicarse a la docencia.</a:t>
            </a:r>
          </a:p>
          <a:p>
            <a:pPr marL="550926" indent="-514350" algn="just">
              <a:lnSpc>
                <a:spcPct val="90000"/>
              </a:lnSpc>
              <a:buClr>
                <a:schemeClr val="accent4"/>
              </a:buClr>
              <a:buNone/>
            </a:pPr>
            <a:endParaRPr lang="es-PE" sz="2800" dirty="0" smtClean="0">
              <a:ln w="10160">
                <a:noFill/>
                <a:prstDash val="solid"/>
              </a:ln>
              <a:solidFill>
                <a:schemeClr val="accent4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marL="550926" indent="-514350" algn="just">
              <a:lnSpc>
                <a:spcPct val="90000"/>
              </a:lnSpc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 Ante esta dificultad decidió dedicarse al periodismo.</a:t>
            </a:r>
          </a:p>
          <a:p>
            <a:pPr marL="550926" indent="-514350">
              <a:lnSpc>
                <a:spcPct val="90000"/>
              </a:lnSpc>
              <a:buClr>
                <a:schemeClr val="accent4"/>
              </a:buClr>
              <a:buFont typeface="Arial" pitchFamily="34" charset="0"/>
              <a:buChar char="•"/>
            </a:pPr>
            <a:endParaRPr lang="es-PE" sz="2800" dirty="0">
              <a:ln w="10160">
                <a:noFill/>
                <a:prstDash val="solid"/>
              </a:ln>
              <a:solidFill>
                <a:schemeClr val="accent4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4" name="3 Imagen" descr="karl marx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0" y="0"/>
            <a:ext cx="9144000" cy="1772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571480"/>
            <a:ext cx="7929618" cy="5786478"/>
          </a:xfrm>
        </p:spPr>
        <p:txBody>
          <a:bodyPr>
            <a:noAutofit/>
          </a:bodyPr>
          <a:lstStyle/>
          <a:p>
            <a:pPr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2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Ingresó luego al Diario Renano en el que progresó rápidamente hasta transformarse en director. </a:t>
            </a:r>
          </a:p>
          <a:p>
            <a:pPr algn="just">
              <a:buClr>
                <a:schemeClr val="accent2"/>
              </a:buClr>
              <a:buFont typeface="Arial" pitchFamily="34" charset="0"/>
              <a:buChar char="•"/>
            </a:pPr>
            <a:endParaRPr lang="es-PE" sz="2800" dirty="0" smtClean="0">
              <a:ln w="10160">
                <a:noFill/>
                <a:prstDash val="solid"/>
              </a:ln>
              <a:solidFill>
                <a:schemeClr val="accent2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2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Pero el carácter crítico de sus escritos llevó a la clausura del periódico.</a:t>
            </a:r>
          </a:p>
          <a:p>
            <a:pPr algn="just">
              <a:buClr>
                <a:schemeClr val="accent2"/>
              </a:buClr>
              <a:buFont typeface="Arial" pitchFamily="34" charset="0"/>
              <a:buChar char="•"/>
            </a:pPr>
            <a:endParaRPr lang="es-PE" sz="2800" dirty="0" smtClean="0">
              <a:ln w="10160">
                <a:noFill/>
                <a:prstDash val="solid"/>
              </a:ln>
              <a:solidFill>
                <a:schemeClr val="accent2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2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Viajó a París para dirigir la publicación de los Anuarios germano-franceses. Allí conoció a </a:t>
            </a:r>
            <a:r>
              <a:rPr lang="es-PE" sz="2800" dirty="0" err="1" smtClean="0">
                <a:ln w="10160">
                  <a:noFill/>
                  <a:prstDash val="solid"/>
                </a:ln>
                <a:solidFill>
                  <a:schemeClr val="accent2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Engels</a:t>
            </a: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2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, su futuro amigo, compañero y, en alguna medida, "mecenas". </a:t>
            </a:r>
            <a:endParaRPr lang="es-PE" sz="2800" dirty="0">
              <a:ln w="10160">
                <a:noFill/>
                <a:prstDash val="solid"/>
              </a:ln>
              <a:solidFill>
                <a:schemeClr val="accent2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428604"/>
            <a:ext cx="7786742" cy="5000660"/>
          </a:xfrm>
        </p:spPr>
        <p:txBody>
          <a:bodyPr>
            <a:noAutofit/>
          </a:bodyPr>
          <a:lstStyle/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En 1845, el gobierno francés lo expulsó del país y se refugió en Bélgica. </a:t>
            </a:r>
          </a:p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endParaRPr lang="es-PE" sz="2800" dirty="0" smtClean="0">
              <a:ln w="10160">
                <a:noFill/>
                <a:prstDash val="solid"/>
              </a:ln>
              <a:solidFill>
                <a:schemeClr val="accent4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Allí publicó con </a:t>
            </a:r>
            <a:r>
              <a:rPr lang="es-PE" sz="2800" dirty="0" err="1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Engels</a:t>
            </a: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 el famoso Manifiesto del Partido Comunista.</a:t>
            </a:r>
          </a:p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endParaRPr lang="es-PE" sz="2800" dirty="0" smtClean="0">
              <a:ln w="10160">
                <a:noFill/>
                <a:prstDash val="solid"/>
              </a:ln>
              <a:solidFill>
                <a:schemeClr val="accent4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buClr>
                <a:schemeClr val="accent4"/>
              </a:buClr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En 1848 Marx fue expulsado de Bélgica y recibido con honores por el nuevo gobierno francés. De Francia pasó a Alemania para fundar un nuevo diario en Colonia.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357166"/>
            <a:ext cx="8286808" cy="5072098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Pero al poco tiempo el diario fue clausurado y Marx invitado a dejar el país.</a:t>
            </a:r>
          </a:p>
          <a:p>
            <a:pPr algn="just">
              <a:buFont typeface="Arial" pitchFamily="34" charset="0"/>
              <a:buChar char="•"/>
            </a:pPr>
            <a:endParaRPr lang="es-PE" sz="2800" dirty="0" smtClean="0">
              <a:ln w="10160">
                <a:noFill/>
                <a:prstDash val="solid"/>
              </a:ln>
              <a:solidFill>
                <a:schemeClr val="accent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Así fue como, en agosto de 1849, Marx decidió trasladarse con su familia a Londres, donde pudo escribir, estudiar y reunirse con políticos revolucionarios sin ser perseguido por las autoridades.</a:t>
            </a:r>
          </a:p>
          <a:p>
            <a:pPr algn="just">
              <a:buFont typeface="Arial" pitchFamily="34" charset="0"/>
              <a:buChar char="•"/>
            </a:pPr>
            <a:r>
              <a:rPr lang="es-PE" sz="2800" dirty="0" smtClean="0">
                <a:ln w="10160">
                  <a:noFill/>
                  <a:prstDash val="solid"/>
                </a:ln>
                <a:solidFill>
                  <a:schemeClr val="accent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</a:rPr>
              <a:t>Murió el 14 de marzo de 1883.</a:t>
            </a:r>
          </a:p>
          <a:p>
            <a:endParaRPr lang="es-PE" dirty="0"/>
          </a:p>
        </p:txBody>
      </p:sp>
      <p:pic>
        <p:nvPicPr>
          <p:cNvPr id="4" name="3 Imagen" descr="marx_kar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941168"/>
            <a:ext cx="9144000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PE" sz="4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owcard Gothic" pitchFamily="82" charset="0"/>
              </a:rPr>
              <a:t>Entre  sus  obras  se destacan:</a:t>
            </a:r>
            <a:endParaRPr lang="es-PE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owcard Gothic" pitchFamily="82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395536" y="2132856"/>
            <a:ext cx="4040188" cy="639762"/>
          </a:xfrm>
        </p:spPr>
        <p:txBody>
          <a:bodyPr/>
          <a:lstStyle/>
          <a:p>
            <a:pPr algn="ctr"/>
            <a:r>
              <a:rPr lang="es-PE" b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erlin Sans FB" pitchFamily="34" charset="0"/>
              </a:rPr>
              <a:t>Sobre la cuestión judía</a:t>
            </a:r>
          </a:p>
          <a:p>
            <a:endParaRPr lang="es-PE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>
          <a:xfrm>
            <a:off x="4816505" y="1931982"/>
            <a:ext cx="4041775" cy="639762"/>
          </a:xfrm>
        </p:spPr>
        <p:txBody>
          <a:bodyPr>
            <a:noAutofit/>
          </a:bodyPr>
          <a:lstStyle/>
          <a:p>
            <a:pPr algn="ctr"/>
            <a:r>
              <a:rPr lang="es-PE" b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erlin Sans FB" pitchFamily="34" charset="0"/>
              </a:rPr>
              <a:t>Contribución a la crítica de la filosofía hegeliana del derecho</a:t>
            </a:r>
            <a:endParaRPr lang="es-PE" b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erlin Sans FB" pitchFamily="34" charset="0"/>
            </a:endParaRPr>
          </a:p>
        </p:txBody>
      </p:sp>
      <p:pic>
        <p:nvPicPr>
          <p:cNvPr id="4098" name="Picture 2" descr="http://www.mercadolibre.com.ar/jm/img?s=MLA&amp;f=106242718_9425.jpg&amp;v=P&amp;sll=986068&amp;sll=63938"/>
          <p:cNvPicPr>
            <a:picLocks noChangeAspect="1" noChangeArrowheads="1"/>
          </p:cNvPicPr>
          <p:nvPr/>
        </p:nvPicPr>
        <p:blipFill>
          <a:blip r:embed="rId2" cstate="print"/>
          <a:srcRect l="18222" t="4049" r="19014" b="4841"/>
          <a:stretch>
            <a:fillRect/>
          </a:stretch>
        </p:blipFill>
        <p:spPr bwMode="auto">
          <a:xfrm>
            <a:off x="1357290" y="3071810"/>
            <a:ext cx="2214578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http://wpchile.files.wordpress.com/2011/04/domingo_de_gramos1.jpg?w=500&amp;h=7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071810"/>
            <a:ext cx="2286016" cy="3256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164</TotalTime>
  <Words>440</Words>
  <Application>Microsoft Office PowerPoint</Application>
  <PresentationFormat>Presentación en pantalla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Técnico</vt:lpstr>
      <vt:lpstr>karl marx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Entre  sus  obras  se destacan: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karl marx</dc:title>
  <dc:creator>Gabriela Cuba</dc:creator>
  <cp:lastModifiedBy>Valeria</cp:lastModifiedBy>
  <cp:revision>21</cp:revision>
  <dcterms:created xsi:type="dcterms:W3CDTF">2011-06-07T23:56:10Z</dcterms:created>
  <dcterms:modified xsi:type="dcterms:W3CDTF">2011-06-17T14:34:56Z</dcterms:modified>
</cp:coreProperties>
</file>